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media/media2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76" r:id="rId11"/>
    <p:sldId id="277" r:id="rId12"/>
    <p:sldId id="267" r:id="rId13"/>
    <p:sldId id="268" r:id="rId14"/>
    <p:sldId id="261" r:id="rId15"/>
    <p:sldId id="269" r:id="rId16"/>
    <p:sldId id="270" r:id="rId17"/>
    <p:sldId id="280" r:id="rId18"/>
    <p:sldId id="271" r:id="rId19"/>
    <p:sldId id="278" r:id="rId20"/>
    <p:sldId id="273" r:id="rId21"/>
    <p:sldId id="279" r:id="rId22"/>
    <p:sldId id="272" r:id="rId23"/>
    <p:sldId id="27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1488" y="306"/>
      </p:cViewPr>
      <p:guideLst>
        <p:guide orient="horz" pos="2152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presProps" Target="presProps.xml"  /><Relationship Id="rId26" Type="http://schemas.openxmlformats.org/officeDocument/2006/relationships/viewProps" Target="viewProps.xml"  /><Relationship Id="rId27" Type="http://schemas.openxmlformats.org/officeDocument/2006/relationships/theme" Target="theme/theme1.xml"  /><Relationship Id="rId28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2025-11-11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2025-11-11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2025-11-11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2025-11-11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2025-11-11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2025-11-11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2025-11-11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2025-11-11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2025-11-11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2025-11-11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2025-11-11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2025-11-11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2025-11-11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3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14.xml.rels><?xml version="1.0" encoding="UTF-8" standalone="yes" ?><Relationships xmlns="http://schemas.openxmlformats.org/package/2006/relationships"><Relationship Id="rId1" Type="http://schemas.microsoft.com/office/2007/relationships/media" Target="../media/media2.mp4"  /><Relationship Id="rId2" Type="http://schemas.openxmlformats.org/officeDocument/2006/relationships/video" Target="../media/media2.mp4"  /><Relationship Id="rId3" Type="http://schemas.openxmlformats.org/officeDocument/2006/relationships/slideLayout" Target="../slideLayouts/slideLayout2.xml"  /><Relationship Id="rId4" Type="http://schemas.openxmlformats.org/officeDocument/2006/relationships/image" Target="../media/image3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Relationship Id="rId6" Type="http://schemas.openxmlformats.org/officeDocument/2006/relationships/image" Target="../media/image6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png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Relationship Id="rId7" Type="http://schemas.openxmlformats.org/officeDocument/2006/relationships/image" Target="../media/image6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_rels/slide5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2.xml"  /><Relationship Id="rId4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solidFill>
            <a:schemeClr val="accent1"/>
          </a:solidFill>
        </p:spPr>
        <p:txBody>
          <a:bodyPr/>
          <a:lstStyle/>
          <a:p>
            <a:pPr lvl="0">
              <a:defRPr/>
            </a:pPr>
            <a:r>
              <a:rPr lang="ko-KR" altLang="en-US">
                <a:ln w="9525">
                  <a:solidFill>
                    <a:schemeClr val="accent3"/>
                  </a:solidFill>
                </a:ln>
                <a:solidFill>
                  <a:schemeClr val="dk1"/>
                </a:solidFill>
                <a:latin typeface="맑은 고딕"/>
              </a:rPr>
              <a:t>전산유체해석실습 과제 </a:t>
            </a:r>
            <a:r>
              <a:rPr lang="en-US" altLang="ko-KR">
                <a:ln w="9525">
                  <a:solidFill>
                    <a:schemeClr val="accent3"/>
                  </a:solidFill>
                </a:ln>
                <a:solidFill>
                  <a:schemeClr val="dk1"/>
                </a:solidFill>
                <a:latin typeface="맑은 고딕"/>
              </a:rPr>
              <a:t>(9</a:t>
            </a:r>
            <a:r>
              <a:rPr lang="ko-KR" altLang="en-US">
                <a:ln w="9525">
                  <a:solidFill>
                    <a:schemeClr val="accent3"/>
                  </a:solidFill>
                </a:ln>
                <a:solidFill>
                  <a:schemeClr val="dk1"/>
                </a:solidFill>
                <a:latin typeface="맑은 고딕"/>
              </a:rPr>
              <a:t>차</a:t>
            </a:r>
            <a:r>
              <a:rPr lang="en-US" altLang="ko-KR">
                <a:ln w="9525">
                  <a:solidFill>
                    <a:schemeClr val="accent3"/>
                  </a:solidFill>
                </a:ln>
                <a:solidFill>
                  <a:schemeClr val="dk1"/>
                </a:solidFill>
                <a:latin typeface="맑은 고딕"/>
              </a:rPr>
              <a:t>)</a:t>
            </a:r>
            <a:endParaRPr lang="en-US" altLang="ko-KR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pPr lvl="0">
              <a:defRPr/>
            </a:pPr>
            <a:r>
              <a:rPr lang="ko-KR" altLang="en-US" b="1">
                <a:latin typeface="맑은 고딕"/>
              </a:rPr>
              <a:t>과목명 </a:t>
            </a:r>
            <a:r>
              <a:rPr lang="en-US" altLang="ko-KR" b="1">
                <a:latin typeface="맑은 고딕"/>
              </a:rPr>
              <a:t>:</a:t>
            </a:r>
            <a:r>
              <a:rPr lang="ko-KR" altLang="en-US" b="1">
                <a:latin typeface="맑은 고딕"/>
              </a:rPr>
              <a:t> 전산유체해석실습</a:t>
            </a:r>
            <a:endParaRPr lang="ko-KR" altLang="en-US" b="1">
              <a:latin typeface="맑은 고딕"/>
            </a:endParaRPr>
          </a:p>
          <a:p>
            <a:pPr lvl="0">
              <a:defRPr/>
            </a:pPr>
            <a:r>
              <a:rPr lang="ko-KR" altLang="en-US" b="1">
                <a:latin typeface="맑은 고딕"/>
              </a:rPr>
              <a:t>담당교수 </a:t>
            </a:r>
            <a:r>
              <a:rPr lang="en-US" altLang="ko-KR" b="1">
                <a:latin typeface="맑은 고딕"/>
              </a:rPr>
              <a:t>:</a:t>
            </a:r>
            <a:r>
              <a:rPr lang="ko-KR" altLang="en-US" b="1">
                <a:latin typeface="맑은 고딕"/>
              </a:rPr>
              <a:t> 임동균 교수님</a:t>
            </a:r>
            <a:endParaRPr lang="ko-KR" altLang="en-US" b="1">
              <a:latin typeface="맑은 고딕"/>
            </a:endParaRPr>
          </a:p>
          <a:p>
            <a:pPr lvl="0">
              <a:defRPr/>
            </a:pPr>
            <a:r>
              <a:rPr lang="ko-KR" altLang="en-US" b="1">
                <a:latin typeface="맑은 고딕"/>
              </a:rPr>
              <a:t>학과 </a:t>
            </a:r>
            <a:r>
              <a:rPr lang="en-US" altLang="ko-KR" b="1">
                <a:latin typeface="맑은 고딕"/>
              </a:rPr>
              <a:t>:</a:t>
            </a:r>
            <a:r>
              <a:rPr lang="ko-KR" altLang="en-US" b="1">
                <a:latin typeface="맑은 고딕"/>
              </a:rPr>
              <a:t> 항공기계공학과 </a:t>
            </a:r>
            <a:endParaRPr lang="ko-KR" altLang="en-US" b="1">
              <a:latin typeface="맑은 고딕"/>
            </a:endParaRPr>
          </a:p>
          <a:p>
            <a:pPr lvl="0">
              <a:defRPr/>
            </a:pPr>
            <a:r>
              <a:rPr lang="ko-KR" altLang="en-US" b="1">
                <a:latin typeface="맑은 고딕"/>
              </a:rPr>
              <a:t>학번 </a:t>
            </a:r>
            <a:r>
              <a:rPr lang="en-US" altLang="ko-KR" b="1">
                <a:latin typeface="맑은 고딕"/>
              </a:rPr>
              <a:t>:</a:t>
            </a:r>
            <a:r>
              <a:rPr lang="ko-KR" altLang="en-US" b="1">
                <a:latin typeface="맑은 고딕"/>
              </a:rPr>
              <a:t> </a:t>
            </a:r>
            <a:r>
              <a:rPr lang="en-US" altLang="ko-KR" b="1">
                <a:latin typeface="맑은 고딕"/>
              </a:rPr>
              <a:t>2021010530</a:t>
            </a:r>
            <a:endParaRPr lang="en-US" altLang="ko-KR" b="1">
              <a:latin typeface="맑은 고딕"/>
            </a:endParaRPr>
          </a:p>
          <a:p>
            <a:pPr lvl="0">
              <a:defRPr/>
            </a:pPr>
            <a:r>
              <a:rPr lang="ko-KR" altLang="en-US" b="1">
                <a:latin typeface="맑은 고딕"/>
              </a:rPr>
              <a:t>이름 </a:t>
            </a:r>
            <a:r>
              <a:rPr lang="en-US" altLang="ko-KR" b="1">
                <a:latin typeface="맑은 고딕"/>
              </a:rPr>
              <a:t>:</a:t>
            </a:r>
            <a:r>
              <a:rPr lang="ko-KR" altLang="en-US" b="1">
                <a:latin typeface="맑은 고딕"/>
              </a:rPr>
              <a:t> 박진우</a:t>
            </a:r>
            <a:endParaRPr lang="ko-KR" altLang="en-US" b="1">
              <a:latin typeface="맑은 고딕"/>
            </a:endParaRPr>
          </a:p>
          <a:p>
            <a:pPr lvl="0">
              <a:defRPr/>
            </a:pPr>
            <a:r>
              <a:rPr lang="ko-KR" altLang="en-US" b="1">
                <a:latin typeface="맑은 고딕"/>
              </a:rPr>
              <a:t>제출일 </a:t>
            </a:r>
            <a:r>
              <a:rPr lang="en-US" altLang="ko-KR" b="1">
                <a:latin typeface="맑은 고딕"/>
              </a:rPr>
              <a:t>:</a:t>
            </a:r>
            <a:r>
              <a:rPr lang="ko-KR" altLang="en-US" b="1">
                <a:latin typeface="맑은 고딕"/>
              </a:rPr>
              <a:t> </a:t>
            </a:r>
            <a:r>
              <a:rPr lang="en-US" altLang="ko-KR" b="1">
                <a:latin typeface="맑은 고딕"/>
              </a:rPr>
              <a:t>25-11-13</a:t>
            </a:r>
            <a:endParaRPr lang="en-US" altLang="ko-KR" b="1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972798" cy="1143000"/>
          </a:xfrm>
        </p:spPr>
        <p:txBody>
          <a:bodyPr/>
          <a:lstStyle/>
          <a:p>
            <a:pPr lvl="0" algn="l">
              <a:defRPr/>
            </a:pPr>
            <a:r>
              <a:rPr lang="en-US" altLang="ko-KR" b="1">
                <a:latin typeface="맑은 고딕"/>
              </a:rPr>
              <a:t>Plunging+Wake</a:t>
            </a:r>
            <a:endParaRPr lang="ko-KR" altLang="en-US">
              <a:latin typeface="맑은 고딕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66018"/>
            <a:ext cx="10972798" cy="4525963"/>
          </a:xfrm>
        </p:spPr>
        <p:txBody>
          <a:bodyPr/>
          <a:lstStyle/>
          <a:p>
            <a:pPr lvl="0">
              <a:defRPr/>
            </a:pPr>
            <a:r>
              <a:rPr lang="en-US" altLang="ko-KR" sz="2000">
                <a:latin typeface="맑은 고딕"/>
              </a:rPr>
              <a:t>down,</a:t>
            </a:r>
            <a:r>
              <a:rPr lang="ko-KR" altLang="en-US" sz="2000">
                <a:latin typeface="맑은 고딕"/>
              </a:rPr>
              <a:t> 뒷전 아래 위치</a:t>
            </a:r>
            <a:endParaRPr lang="en-US" altLang="ko-KR" sz="2000">
              <a:latin typeface="맑은 고딕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26297" y="1863582"/>
            <a:ext cx="4827335" cy="4507309"/>
            <a:chOff x="326297" y="1863582"/>
            <a:chExt cx="4827335" cy="4507309"/>
          </a:xfrm>
        </p:grpSpPr>
        <p:pic>
          <p:nvPicPr>
            <p:cNvPr id="5" name="그림 3"/>
            <p:cNvPicPr>
              <a:picLocks noChangeAspect="1"/>
            </p:cNvPicPr>
            <p:nvPr/>
          </p:nvPicPr>
          <p:blipFill rotWithShape="1">
            <a:blip r:embed="rId2"/>
            <a:srcRect r="24710"/>
            <a:stretch>
              <a:fillRect/>
            </a:stretch>
          </p:blipFill>
          <p:spPr>
            <a:xfrm>
              <a:off x="326297" y="1863582"/>
              <a:ext cx="4827335" cy="4507309"/>
            </a:xfrm>
            <a:custGeom>
              <a:avLst/>
              <a:gdLst>
                <a:gd name="connsiteX0" fmla="*/ 0 w 2962869"/>
                <a:gd name="connsiteY0" fmla="*/ 16 h 2703639"/>
                <a:gd name="connsiteX1" fmla="*/ 2962867 w 2962869"/>
                <a:gd name="connsiteY1" fmla="*/ 9992 h 2703639"/>
                <a:gd name="connsiteX2" fmla="*/ 2962868 w 2962869"/>
                <a:gd name="connsiteY2" fmla="*/ 2695231 h 2703639"/>
                <a:gd name="connsiteX3" fmla="*/ 0 w 2962869"/>
                <a:gd name="connsiteY3" fmla="*/ 2703625 h 2703639"/>
                <a:gd name="connsiteX4" fmla="*/ 0 w 2962869"/>
                <a:gd name="connsiteY4" fmla="*/ 16 h 2703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2869" h="2703639">
                  <a:moveTo>
                    <a:pt x="0" y="16"/>
                  </a:moveTo>
                  <a:lnTo>
                    <a:pt x="2962867" y="9992"/>
                  </a:lnTo>
                  <a:lnTo>
                    <a:pt x="2962868" y="2695231"/>
                  </a:lnTo>
                  <a:lnTo>
                    <a:pt x="0" y="2703625"/>
                  </a:lnTo>
                  <a:lnTo>
                    <a:pt x="0" y="16"/>
                  </a:lnTo>
                  <a:close/>
                </a:path>
              </a:pathLst>
            </a:custGeom>
          </p:spPr>
        </p:pic>
        <p:pic>
          <p:nvPicPr>
            <p:cNvPr id="6" name="그림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371358" y="4647790"/>
              <a:ext cx="782274" cy="1723100"/>
            </a:xfrm>
            <a:prstGeom prst="rect">
              <a:avLst/>
            </a:prstGeom>
          </p:spPr>
        </p:pic>
      </p:grpSp>
      <p:sp>
        <p:nvSpPr>
          <p:cNvPr id="8" name="가로 글상자 7"/>
          <p:cNvSpPr txBox="1"/>
          <p:nvPr/>
        </p:nvSpPr>
        <p:spPr>
          <a:xfrm>
            <a:off x="5486399" y="3327991"/>
            <a:ext cx="6436064" cy="1585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맑은 고딕"/>
              </a:rPr>
              <a:t>down,</a:t>
            </a:r>
            <a:r>
              <a:rPr lang="ko-KR" altLang="en-US" sz="1400">
                <a:latin typeface="맑은 고딕"/>
              </a:rPr>
              <a:t> 뒷전 아래 위치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en-US" altLang="ko-KR" sz="1400">
                <a:latin typeface="맑은 고딕"/>
              </a:rPr>
              <a:t>에어포일이 아래로 하강하면서 뒷전이 </a:t>
            </a:r>
            <a:r>
              <a:rPr lang="ko-KR" altLang="en-US" sz="1400">
                <a:latin typeface="맑은 고딕"/>
              </a:rPr>
              <a:t>위로</a:t>
            </a:r>
            <a:r>
              <a:rPr lang="en-US" altLang="ko-KR" sz="1400">
                <a:latin typeface="맑은 고딕"/>
              </a:rPr>
              <a:t> </a:t>
            </a:r>
            <a:r>
              <a:rPr lang="ko-KR" altLang="en-US" sz="1400">
                <a:latin typeface="맑은 고딕"/>
              </a:rPr>
              <a:t>올라가는</a:t>
            </a:r>
            <a:r>
              <a:rPr lang="en-US" altLang="ko-KR" sz="1400">
                <a:latin typeface="맑은 고딕"/>
              </a:rPr>
              <a:t> 상태이다.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en-US" altLang="ko-KR" sz="1400">
                <a:latin typeface="맑은 고딕"/>
              </a:rPr>
              <a:t>이때 아랫면에는 공기가 압축되어 높은 고압 영역이 형성되고, 윗면에서는 유속이 증가하여 저압 영역이 형성된다.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en-US" altLang="ko-KR" sz="1400">
                <a:latin typeface="맑은 고딕"/>
              </a:rPr>
              <a:t>이러한 압력 차로 인해 위 방향의 양의 양력이 발생한다.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en-US" altLang="ko-KR" sz="1400">
                <a:latin typeface="맑은 고딕"/>
              </a:rPr>
              <a:t>또한 에어포일이 하강하는 동안 윗면 앞전 부근에서 소용돌이(와류) 가 형성되며,</a:t>
            </a:r>
            <a:r>
              <a:rPr lang="ko-KR" altLang="en-US" sz="1400">
                <a:latin typeface="맑은 고딕"/>
              </a:rPr>
              <a:t> 윗면 압력이 급격히 낮아져 양력이 일시적으로 증가한다</a:t>
            </a:r>
            <a:r>
              <a:rPr lang="en-US" altLang="ko-KR" sz="1400">
                <a:latin typeface="맑은 고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972798" cy="1143000"/>
          </a:xfrm>
        </p:spPr>
        <p:txBody>
          <a:bodyPr/>
          <a:lstStyle/>
          <a:p>
            <a:pPr lvl="0" algn="l">
              <a:defRPr/>
            </a:pPr>
            <a:r>
              <a:rPr lang="en-US" altLang="ko-KR" b="1">
                <a:latin typeface="맑은 고딕"/>
              </a:rPr>
              <a:t>Plunging+Wake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66018"/>
            <a:ext cx="10972798" cy="4525963"/>
          </a:xfrm>
        </p:spPr>
        <p:txBody>
          <a:bodyPr/>
          <a:lstStyle/>
          <a:p>
            <a:pPr lvl="0">
              <a:defRPr/>
            </a:pPr>
            <a:r>
              <a:rPr lang="en-US" altLang="ko-KR" sz="2000">
                <a:latin typeface="맑은 고딕"/>
              </a:rPr>
              <a:t>up, </a:t>
            </a:r>
            <a:r>
              <a:rPr lang="ko-KR" altLang="en-US" sz="2000">
                <a:latin typeface="맑은 고딕"/>
              </a:rPr>
              <a:t>뒷전 아래 위치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75723" y="1716781"/>
            <a:ext cx="4324542" cy="3144296"/>
            <a:chOff x="3785752" y="2242623"/>
            <a:chExt cx="3080489" cy="2703638"/>
          </a:xfrm>
        </p:grpSpPr>
        <p:pic>
          <p:nvPicPr>
            <p:cNvPr id="5" name="그림 1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85752" y="2242623"/>
              <a:ext cx="3068250" cy="2703637"/>
            </a:xfrm>
            <a:prstGeom prst="rect">
              <a:avLst/>
            </a:prstGeom>
          </p:spPr>
        </p:pic>
        <p:pic>
          <p:nvPicPr>
            <p:cNvPr id="6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191178" y="3428475"/>
              <a:ext cx="675062" cy="1468647"/>
            </a:xfrm>
            <a:prstGeom prst="rect">
              <a:avLst/>
            </a:prstGeom>
          </p:spPr>
        </p:pic>
      </p:grpSp>
      <p:sp>
        <p:nvSpPr>
          <p:cNvPr id="7" name="가로 글상자 6"/>
          <p:cNvSpPr txBox="1"/>
          <p:nvPr/>
        </p:nvSpPr>
        <p:spPr>
          <a:xfrm>
            <a:off x="5163768" y="2745514"/>
            <a:ext cx="5948060" cy="1367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맑은 고딕"/>
              </a:rPr>
              <a:t>up, </a:t>
            </a:r>
            <a:r>
              <a:rPr lang="ko-KR" altLang="en-US" sz="1400">
                <a:latin typeface="맑은 고딕"/>
              </a:rPr>
              <a:t>뒷전 아래 위치</a:t>
            </a:r>
          </a:p>
          <a:p>
            <a:pPr marL="199920" lvl="0" indent="-199920">
              <a:buFont typeface="Arial"/>
              <a:buChar char="•"/>
              <a:defRPr/>
            </a:pPr>
            <a:r>
              <a:rPr lang="ko-KR" altLang="en-US" sz="1400">
                <a:latin typeface="맑은 고딕"/>
              </a:rPr>
              <a:t>에어포일이 올라가고 뒷전이 위로 올라가는 상태</a:t>
            </a:r>
          </a:p>
          <a:p>
            <a:pPr marL="199920" lvl="0" indent="-199920">
              <a:buFont typeface="Arial"/>
              <a:buChar char="•"/>
              <a:defRPr/>
            </a:pPr>
            <a:r>
              <a:rPr lang="ko-KR" altLang="en-US" sz="1400">
                <a:latin typeface="맑은 고딕"/>
              </a:rPr>
              <a:t>아랫면에는 저압이 형성되고 윗면에는 상대적으로 높은 압력이 형성된다</a:t>
            </a:r>
            <a:r>
              <a:rPr lang="en-US" altLang="ko-KR" sz="1400">
                <a:latin typeface="맑은 고딕"/>
              </a:rPr>
              <a:t>.</a:t>
            </a:r>
          </a:p>
          <a:p>
            <a:pPr marL="199920" lvl="0" indent="-199920">
              <a:buFont typeface="Arial"/>
              <a:buChar char="•"/>
              <a:defRPr/>
            </a:pPr>
            <a:r>
              <a:rPr lang="en-US" altLang="ko-KR" sz="1400">
                <a:latin typeface="맑은 고딕"/>
              </a:rPr>
              <a:t>아래 방향(음의 양력) 으로 작용하는 일시적 구간.</a:t>
            </a:r>
          </a:p>
          <a:p>
            <a:pPr marL="199920" lvl="0" indent="-199920">
              <a:buFont typeface="Arial"/>
              <a:buChar char="•"/>
              <a:defRPr/>
            </a:pPr>
            <a:endParaRPr lang="en-US" altLang="ko-KR" sz="1400">
              <a:latin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90350" y="5322570"/>
            <a:ext cx="2438740" cy="1162212"/>
          </a:xfrm>
          <a:prstGeom prst="rect">
            <a:avLst/>
          </a:prstGeom>
        </p:spPr>
      </p:pic>
      <p:sp>
        <p:nvSpPr>
          <p:cNvPr id="9" name="가로 글상자 8"/>
          <p:cNvSpPr txBox="1"/>
          <p:nvPr/>
        </p:nvSpPr>
        <p:spPr>
          <a:xfrm>
            <a:off x="5163768" y="5223651"/>
            <a:ext cx="4383528" cy="1360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920" lvl="0" indent="-199920">
              <a:buFont typeface="Arial"/>
              <a:buChar char="•"/>
              <a:defRPr/>
            </a:pPr>
            <a:r>
              <a:rPr lang="ko-KR" altLang="en-US" sz="1400">
                <a:latin typeface="맑은 고딕"/>
              </a:rPr>
              <a:t>뒷전 주변의 유동이 순간적으로 압축되어 국소적인 고압 영역이 형성된다. 이는 에어포일의 상승 운동에 따른 유동 관성 효과와 뒷전 회전으로 인한 압축 작용 때문이며, 뒷전 아래쪽의 고압 분포는 플런징 및 피칭 복합 운동에서 흔히 관찰되는 현상이다.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972798" cy="1143000"/>
          </a:xfrm>
        </p:spPr>
        <p:txBody>
          <a:bodyPr/>
          <a:lstStyle/>
          <a:p>
            <a:pPr lvl="0" algn="l">
              <a:defRPr/>
            </a:pPr>
            <a:r>
              <a:rPr lang="en-US" altLang="ko-KR" b="1">
                <a:latin typeface="맑은 고딕"/>
              </a:rPr>
              <a:t>Plunging+Wake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66018"/>
            <a:ext cx="10972798" cy="4525963"/>
          </a:xfrm>
        </p:spPr>
        <p:txBody>
          <a:bodyPr/>
          <a:lstStyle/>
          <a:p>
            <a:pPr lvl="0">
              <a:defRPr/>
            </a:pPr>
            <a:r>
              <a:rPr lang="en-US" altLang="ko-KR" sz="2000"/>
              <a:t>down,</a:t>
            </a:r>
            <a:r>
              <a:rPr lang="ko-KR" altLang="en-US" sz="2000"/>
              <a:t> </a:t>
            </a:r>
            <a:r>
              <a:rPr lang="ko-KR" altLang="en-US" sz="2000">
                <a:latin typeface="맑은 고딕"/>
              </a:rPr>
              <a:t>뒷전 위에 위치</a:t>
            </a:r>
            <a:r>
              <a:rPr lang="en-US" altLang="ko-KR" sz="2000"/>
              <a:t>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89811" y="2056914"/>
            <a:ext cx="4303125" cy="3858799"/>
            <a:chOff x="6041353" y="3211268"/>
            <a:chExt cx="2712247" cy="2480714"/>
          </a:xfrm>
        </p:grpSpPr>
        <p:pic>
          <p:nvPicPr>
            <p:cNvPr id="5" name="그림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041353" y="3211268"/>
              <a:ext cx="2712247" cy="2480714"/>
            </a:xfrm>
            <a:prstGeom prst="rect">
              <a:avLst/>
            </a:prstGeom>
          </p:spPr>
        </p:pic>
        <p:pic>
          <p:nvPicPr>
            <p:cNvPr id="6" name="그림 1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34388" y="4324953"/>
              <a:ext cx="619211" cy="1367028"/>
            </a:xfrm>
            <a:prstGeom prst="rect">
              <a:avLst/>
            </a:prstGeom>
          </p:spPr>
        </p:pic>
      </p:grpSp>
      <p:sp>
        <p:nvSpPr>
          <p:cNvPr id="7" name="가로 글상자 6"/>
          <p:cNvSpPr txBox="1"/>
          <p:nvPr/>
        </p:nvSpPr>
        <p:spPr>
          <a:xfrm>
            <a:off x="5486399" y="3410761"/>
            <a:ext cx="5645691" cy="115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down,</a:t>
            </a:r>
            <a:r>
              <a:rPr lang="ko-KR" altLang="en-US" sz="1400"/>
              <a:t> </a:t>
            </a:r>
            <a:r>
              <a:rPr lang="ko-KR" altLang="en-US" sz="1400">
                <a:latin typeface="맑은 고딕"/>
              </a:rPr>
              <a:t>뒷전 위에 위치</a:t>
            </a:r>
            <a:r>
              <a:rPr lang="en-US" altLang="ko-KR" sz="1400"/>
              <a:t> </a:t>
            </a:r>
          </a:p>
          <a:p>
            <a:pPr marL="199920" lvl="0" indent="-199920">
              <a:buFont typeface="Arial"/>
              <a:buChar char="•"/>
              <a:defRPr/>
            </a:pPr>
            <a:r>
              <a:rPr lang="ko-KR" altLang="en-US" sz="1400"/>
              <a:t>아랫면에는 높은 압력이 형성되고, 윗면에는 저압이 발생한다.</a:t>
            </a:r>
          </a:p>
          <a:p>
            <a:pPr marL="199920" lvl="0" indent="-199920">
              <a:buFont typeface="Arial"/>
              <a:buChar char="•"/>
              <a:defRPr/>
            </a:pPr>
            <a:r>
              <a:rPr lang="ko-KR" altLang="en-US" sz="1400"/>
              <a:t>이에 따라 공기력이 위쪽 방향으로 작용하며 양력이 발생한다.</a:t>
            </a:r>
          </a:p>
          <a:p>
            <a:pPr marL="199920" lvl="0" indent="-199920">
              <a:buFont typeface="Arial"/>
              <a:buChar char="•"/>
              <a:defRPr/>
            </a:pPr>
            <a:r>
              <a:rPr lang="ko-KR" altLang="en-US" sz="1400"/>
              <a:t>이는 플런징과 피칭이 동시에 일어나는 복합 운동 중 양력 생성이 가장 강한 구간에 해당한다.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972798" cy="1143000"/>
          </a:xfrm>
        </p:spPr>
        <p:txBody>
          <a:bodyPr/>
          <a:lstStyle/>
          <a:p>
            <a:pPr lvl="0" algn="l">
              <a:defRPr/>
            </a:pPr>
            <a:r>
              <a:rPr lang="en-US" altLang="ko-KR" b="1">
                <a:latin typeface="맑은 고딕"/>
              </a:rPr>
              <a:t>Plunging+Wake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66018"/>
            <a:ext cx="10972798" cy="4525963"/>
          </a:xfrm>
        </p:spPr>
        <p:txBody>
          <a:bodyPr/>
          <a:lstStyle/>
          <a:p>
            <a:pPr lvl="0">
              <a:defRPr/>
            </a:pPr>
            <a:r>
              <a:rPr lang="en-US" altLang="ko-KR" sz="2000"/>
              <a:t>up,</a:t>
            </a:r>
            <a:r>
              <a:rPr lang="ko-KR" altLang="en-US" sz="2000"/>
              <a:t> </a:t>
            </a:r>
            <a:r>
              <a:rPr lang="ko-KR" altLang="en-US" sz="2000">
                <a:latin typeface="맑은 고딕"/>
              </a:rPr>
              <a:t>뒷전 위에 위치</a:t>
            </a:r>
            <a:r>
              <a:rPr lang="en-US" altLang="ko-KR" sz="2000"/>
              <a:t>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31220" y="2051168"/>
            <a:ext cx="4278708" cy="4132388"/>
            <a:chOff x="9022658" y="3175929"/>
            <a:chExt cx="3113415" cy="2480712"/>
          </a:xfrm>
        </p:grpSpPr>
        <p:pic>
          <p:nvPicPr>
            <p:cNvPr id="5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022658" y="3175929"/>
              <a:ext cx="2786219" cy="2480712"/>
            </a:xfrm>
            <a:prstGeom prst="rect">
              <a:avLst/>
            </a:prstGeom>
          </p:spPr>
        </p:pic>
        <p:pic>
          <p:nvPicPr>
            <p:cNvPr id="6" name="그림 2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481681" y="4185568"/>
              <a:ext cx="654392" cy="1471073"/>
            </a:xfrm>
            <a:prstGeom prst="rect">
              <a:avLst/>
            </a:prstGeom>
          </p:spPr>
        </p:pic>
      </p:grpSp>
      <p:sp>
        <p:nvSpPr>
          <p:cNvPr id="7" name="가로 글상자 6"/>
          <p:cNvSpPr txBox="1"/>
          <p:nvPr/>
        </p:nvSpPr>
        <p:spPr>
          <a:xfrm>
            <a:off x="5486399" y="3434135"/>
            <a:ext cx="5372101" cy="1366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맑은 고딕"/>
              </a:rPr>
              <a:t>up,</a:t>
            </a:r>
            <a:r>
              <a:rPr lang="ko-KR" altLang="en-US" sz="1400">
                <a:latin typeface="맑은 고딕"/>
              </a:rPr>
              <a:t> 뒷전 위에 위치</a:t>
            </a:r>
          </a:p>
          <a:p>
            <a:pPr marL="285600" lvl="0" indent="-285600">
              <a:buFont typeface="Arial"/>
              <a:buChar char="•"/>
              <a:defRPr/>
            </a:pPr>
            <a:r>
              <a:rPr lang="en-US" altLang="ko-KR" sz="1400">
                <a:latin typeface="맑은 고딕"/>
              </a:rPr>
              <a:t>아랫면에서는 저압이 형성되고, 윗면에서는 상대적으로 높은 압력이 형성된다.</a:t>
            </a:r>
          </a:p>
          <a:p>
            <a:pPr marL="285600" lvl="0" indent="-285600">
              <a:buFont typeface="Arial"/>
              <a:buChar char="•"/>
              <a:defRPr/>
            </a:pPr>
            <a:r>
              <a:rPr lang="en-US" altLang="ko-KR" sz="1400">
                <a:latin typeface="맑은 고딕"/>
              </a:rPr>
              <a:t>이로 인해 전체적으로 아래 방향(음의 양력) 이 작용한다.</a:t>
            </a:r>
          </a:p>
          <a:p>
            <a:pPr marL="285600" lvl="0" indent="-285600">
              <a:buFont typeface="Arial"/>
              <a:buChar char="•"/>
              <a:defRPr/>
            </a:pPr>
            <a:r>
              <a:rPr lang="en-US" altLang="ko-KR" sz="1400">
                <a:latin typeface="맑은 고딕"/>
              </a:rPr>
              <a:t>즉, 윗면의 고압과 아랫면의 저압이 반대 방향으로 작용하여 일시적인 음의 양력이 발생하는 구간이다.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972798" cy="1143000"/>
          </a:xfrm>
        </p:spPr>
        <p:txBody>
          <a:bodyPr/>
          <a:lstStyle/>
          <a:p>
            <a:pPr lvl="0" algn="l">
              <a:defRPr/>
            </a:pPr>
            <a:r>
              <a:rPr lang="en-US" altLang="ko-KR" b="1">
                <a:latin typeface="맑은 고딕"/>
              </a:rPr>
              <a:t>Plunging+Wake</a:t>
            </a:r>
          </a:p>
        </p:txBody>
      </p:sp>
      <p:sp>
        <p:nvSpPr>
          <p:cNvPr id="5" name="직사각형 4"/>
          <p:cNvSpPr>
            <a:spLocks noGrp="1"/>
          </p:cNvSpPr>
          <p:nvPr>
            <p:ph idx="1"/>
          </p:nvPr>
        </p:nvSpPr>
        <p:spPr>
          <a:xfrm>
            <a:off x="0" y="1166018"/>
            <a:ext cx="10972798" cy="4525963"/>
          </a:xfrm>
        </p:spPr>
        <p:txBody>
          <a:bodyPr/>
          <a:lstStyle/>
          <a:p>
            <a:pPr lvl="0" algn="l">
              <a:defRPr/>
            </a:pPr>
            <a:r>
              <a:rPr lang="en-US" altLang="ko-KR" sz="2000">
                <a:latin typeface="맑은 고딕"/>
              </a:rPr>
              <a:t>plunging+wake_video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6795175" y="1572637"/>
            <a:ext cx="5147553" cy="359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lvl="0" indent="-257040">
              <a:buFont typeface="Arial"/>
              <a:buChar char="•"/>
              <a:defRPr/>
            </a:pPr>
            <a:endParaRPr lang="en-US" altLang="ko-KR">
              <a:latin typeface="맑은 고딕"/>
            </a:endParaRPr>
          </a:p>
        </p:txBody>
      </p:sp>
      <p:pic>
        <p:nvPicPr>
          <p:cNvPr id="3" name="plunging+wake">
            <a:hlinkClick r:id="" action="ppaction://media"/>
            <a:extLst>
              <a:ext uri="{FF2B5EF4-FFF2-40B4-BE49-F238E27FC236}">
                <a16:creationId xmlns:a16="http://schemas.microsoft.com/office/drawing/2014/main" id="{6CFE1CD7-47C0-48EA-854D-885BF4DEB3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0133" y="1752153"/>
            <a:ext cx="8751733" cy="4370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972798" cy="1143000"/>
          </a:xfrm>
        </p:spPr>
        <p:txBody>
          <a:bodyPr/>
          <a:lstStyle/>
          <a:p>
            <a:pPr lvl="0" algn="l">
              <a:defRPr/>
            </a:pPr>
            <a:r>
              <a:rPr lang="en-US" altLang="ko-KR">
                <a:latin typeface="맑은 고딕"/>
              </a:rPr>
              <a:t>Caradonna_tung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66018"/>
            <a:ext cx="10972798" cy="4525963"/>
          </a:xfrm>
        </p:spPr>
        <p:txBody>
          <a:bodyPr/>
          <a:lstStyle/>
          <a:p>
            <a:pPr lvl="0">
              <a:defRPr/>
            </a:pPr>
            <a:r>
              <a:rPr lang="en-US" altLang="ko-KR" sz="2000">
                <a:latin typeface="맑은 고딕"/>
              </a:rPr>
              <a:t>cfg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0914" y="2164496"/>
            <a:ext cx="5441627" cy="1193038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6096000" y="2396517"/>
            <a:ext cx="3139602" cy="725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</a:rPr>
              <a:t>제자리 비행이기 때문에 </a:t>
            </a:r>
            <a:r>
              <a:rPr lang="en-US" altLang="ko-KR" sz="1400">
                <a:solidFill>
                  <a:schemeClr val="tx1"/>
                </a:solidFill>
                <a:latin typeface="맑은 고딕"/>
              </a:rPr>
              <a:t>MACH_NUMBER = 0.0,</a:t>
            </a:r>
            <a:r>
              <a:rPr lang="ko-KR" altLang="en-US" sz="1400">
                <a:solidFill>
                  <a:schemeClr val="tx1"/>
                </a:solidFill>
                <a:latin typeface="맑은 고딕"/>
              </a:rPr>
              <a:t> </a:t>
            </a:r>
            <a:endParaRPr lang="en-US" altLang="ko-KR" sz="1400">
              <a:solidFill>
                <a:schemeClr val="tx1"/>
              </a:solidFill>
              <a:latin typeface="맑은 고딕"/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  <a:latin typeface="맑은 고딕"/>
              </a:rPr>
              <a:t>AOA = 0.0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0914" y="4308436"/>
            <a:ext cx="5525534" cy="1383545"/>
          </a:xfrm>
          <a:prstGeom prst="rect">
            <a:avLst/>
          </a:prstGeom>
        </p:spPr>
      </p:pic>
      <p:sp>
        <p:nvSpPr>
          <p:cNvPr id="9" name="가로 글상자 8"/>
          <p:cNvSpPr txBox="1"/>
          <p:nvPr/>
        </p:nvSpPr>
        <p:spPr>
          <a:xfrm>
            <a:off x="6096000" y="4527967"/>
            <a:ext cx="3891063" cy="1585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맑은 고딕"/>
              </a:rPr>
              <a:t>ROTATING_FRAME : </a:t>
            </a:r>
            <a:r>
              <a:rPr lang="ko-KR" altLang="en-US" sz="1400">
                <a:latin typeface="맑은 고딕"/>
              </a:rPr>
              <a:t>공기를 돌리는 것</a:t>
            </a:r>
          </a:p>
          <a:p>
            <a:pPr lvl="0">
              <a:defRPr/>
            </a:pPr>
            <a:r>
              <a:rPr lang="en-US" altLang="ko-KR" sz="1400">
                <a:latin typeface="맑은 고딕"/>
              </a:rPr>
              <a:t>MACH_MOTION = 0.877인 이유는</a:t>
            </a:r>
            <a:r>
              <a:rPr lang="ko-KR" altLang="en-US" sz="1400">
                <a:latin typeface="맑은 고딕"/>
              </a:rPr>
              <a:t> </a:t>
            </a:r>
            <a:r>
              <a:rPr lang="en-US" altLang="ko-KR" sz="1400">
                <a:latin typeface="맑은 고딕"/>
              </a:rPr>
              <a:t>UH-60</a:t>
            </a:r>
            <a:r>
              <a:rPr lang="ko-KR" altLang="en-US" sz="1400">
                <a:latin typeface="맑은 고딕"/>
              </a:rPr>
              <a:t>의 비행 속도가 </a:t>
            </a:r>
            <a:r>
              <a:rPr lang="en-US" altLang="ko-KR" sz="1400">
                <a:latin typeface="맑은 고딕"/>
              </a:rPr>
              <a:t>0.877</a:t>
            </a:r>
            <a:r>
              <a:rPr lang="ko-KR" altLang="en-US" sz="1400">
                <a:latin typeface="맑은 고딕"/>
              </a:rPr>
              <a:t>이기 때문 </a:t>
            </a:r>
          </a:p>
          <a:p>
            <a:pPr lvl="0">
              <a:defRPr/>
            </a:pPr>
            <a:r>
              <a:rPr lang="en-US" altLang="ko-KR" sz="1400">
                <a:latin typeface="맑은 고딕"/>
              </a:rPr>
              <a:t>ROTATION_RATE : X</a:t>
            </a:r>
            <a:r>
              <a:rPr lang="ko-KR" altLang="en-US" sz="1400">
                <a:latin typeface="맑은 고딕"/>
              </a:rPr>
              <a:t>축으로 회전</a:t>
            </a:r>
            <a:r>
              <a:rPr lang="en-US" altLang="ko-KR" sz="1400">
                <a:latin typeface="맑은 고딕"/>
              </a:rPr>
              <a:t>,</a:t>
            </a:r>
            <a:r>
              <a:rPr lang="ko-KR" altLang="en-US" sz="1400">
                <a:latin typeface="맑은 고딕"/>
              </a:rPr>
              <a:t> </a:t>
            </a:r>
            <a:r>
              <a:rPr lang="en-US" altLang="ko-KR" sz="1400">
                <a:latin typeface="맑은 고딕"/>
              </a:rPr>
              <a:t>2500RPM</a:t>
            </a:r>
          </a:p>
          <a:p>
            <a:pPr lvl="0">
              <a:defRPr/>
            </a:pPr>
            <a:endParaRPr lang="en-US" altLang="ko-KR" sz="1400">
              <a:latin typeface="맑은 고딕"/>
            </a:endParaRPr>
          </a:p>
          <a:p>
            <a:pPr lvl="0">
              <a:defRPr/>
            </a:pPr>
            <a:r>
              <a:rPr lang="ko-KR" altLang="en-US" sz="1400">
                <a:latin typeface="맑은 고딕"/>
              </a:rPr>
              <a:t>※이 조건이 있기 때문에 가만히 있는 상태의 유동을 돌릴 수 있는 것 </a:t>
            </a:r>
            <a:r>
              <a:rPr lang="en-US" altLang="ko-KR" sz="1400">
                <a:latin typeface="맑은 고딕"/>
              </a:rPr>
              <a:t>(cfg</a:t>
            </a:r>
            <a:r>
              <a:rPr lang="ko-KR" altLang="en-US" sz="1400">
                <a:latin typeface="맑은 고딕"/>
              </a:rPr>
              <a:t>에서 핵심 역활</a:t>
            </a:r>
            <a:r>
              <a:rPr lang="en-US" altLang="ko-KR" sz="1400">
                <a:latin typeface="맑은 고딕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972798" cy="1143000"/>
          </a:xfrm>
        </p:spPr>
        <p:txBody>
          <a:bodyPr/>
          <a:lstStyle/>
          <a:p>
            <a:pPr lvl="0" algn="l">
              <a:defRPr/>
            </a:pPr>
            <a:r>
              <a:rPr lang="en-US" altLang="ko-KR">
                <a:latin typeface="맑은 고딕"/>
              </a:rPr>
              <a:t>Caradonna_tung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66018"/>
            <a:ext cx="10972798" cy="4525963"/>
          </a:xfrm>
        </p:spPr>
        <p:txBody>
          <a:bodyPr/>
          <a:lstStyle/>
          <a:p>
            <a:pPr lvl="0">
              <a:defRPr/>
            </a:pPr>
            <a:r>
              <a:rPr lang="en-US" altLang="ko-KR" sz="2000">
                <a:latin typeface="맑은 고딕"/>
              </a:rPr>
              <a:t>cfg</a:t>
            </a:r>
            <a:endParaRPr lang="ko-KR" altLang="en-US" sz="2000">
              <a:latin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7344" y="1970190"/>
            <a:ext cx="5501697" cy="10332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7344" y="3267683"/>
            <a:ext cx="5992061" cy="14575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7344" y="5027362"/>
            <a:ext cx="6001588" cy="1667107"/>
          </a:xfrm>
          <a:prstGeom prst="rect">
            <a:avLst/>
          </a:prstGeom>
        </p:spPr>
      </p:pic>
      <p:sp>
        <p:nvSpPr>
          <p:cNvPr id="9" name="가로 글상자 8"/>
          <p:cNvSpPr txBox="1"/>
          <p:nvPr/>
        </p:nvSpPr>
        <p:spPr>
          <a:xfrm>
            <a:off x="6845840" y="5388507"/>
            <a:ext cx="4126958" cy="944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맑은 고딕"/>
              </a:rPr>
              <a:t>MGCYCLE :</a:t>
            </a:r>
            <a:r>
              <a:rPr lang="ko-KR" altLang="en-US" sz="1400">
                <a:latin typeface="맑은 고딕"/>
              </a:rPr>
              <a:t> 격자의 크기를 조절하며 계산하는 사이클 방식</a:t>
            </a:r>
          </a:p>
          <a:p>
            <a:pPr lvl="0">
              <a:defRPr/>
            </a:pPr>
            <a:r>
              <a:rPr lang="en-US" altLang="ko-KR" sz="1400">
                <a:latin typeface="맑은 고딕"/>
              </a:rPr>
              <a:t>MGCYCLE</a:t>
            </a:r>
            <a:r>
              <a:rPr lang="ko-KR" altLang="en-US" sz="1400">
                <a:latin typeface="맑은 고딕"/>
              </a:rPr>
              <a:t> </a:t>
            </a:r>
            <a:r>
              <a:rPr lang="en-US" altLang="ko-KR" sz="1400">
                <a:latin typeface="맑은 고딕"/>
              </a:rPr>
              <a:t>=</a:t>
            </a:r>
            <a:r>
              <a:rPr lang="ko-KR" altLang="en-US" sz="1400">
                <a:latin typeface="맑은 고딕"/>
              </a:rPr>
              <a:t> </a:t>
            </a:r>
            <a:r>
              <a:rPr lang="en-US" altLang="ko-KR" sz="1400">
                <a:latin typeface="맑은 고딕"/>
              </a:rPr>
              <a:t>W_CYCLE : </a:t>
            </a:r>
            <a:r>
              <a:rPr lang="ko-KR" altLang="en-US" sz="1400">
                <a:latin typeface="맑은 고딕"/>
              </a:rPr>
              <a:t>격자 수준 간의 이동이 </a:t>
            </a:r>
            <a:r>
              <a:rPr lang="en-US" altLang="ko-KR" sz="1400">
                <a:latin typeface="맑은 고딕"/>
              </a:rPr>
              <a:t>W</a:t>
            </a:r>
            <a:r>
              <a:rPr lang="ko-KR" altLang="en-US" sz="1400">
                <a:latin typeface="맑은 고딕"/>
              </a:rPr>
              <a:t>모양으로 이루어진다</a:t>
            </a:r>
            <a:r>
              <a:rPr lang="en-US" altLang="ko-KR" sz="1400">
                <a:latin typeface="맑은 고딕"/>
              </a:rPr>
              <a:t>.</a:t>
            </a:r>
            <a:r>
              <a:rPr lang="ko-KR" altLang="en-US" sz="1400">
                <a:latin typeface="맑은 고딕"/>
              </a:rPr>
              <a:t> </a:t>
            </a:r>
          </a:p>
        </p:txBody>
      </p:sp>
      <p:sp>
        <p:nvSpPr>
          <p:cNvPr id="10" name="가로 글상자 9"/>
          <p:cNvSpPr txBox="1"/>
          <p:nvPr/>
        </p:nvSpPr>
        <p:spPr>
          <a:xfrm>
            <a:off x="6845840" y="3633899"/>
            <a:ext cx="3870798" cy="7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맑은 고딕"/>
              </a:rPr>
              <a:t>CFL_NUMBER</a:t>
            </a:r>
            <a:r>
              <a:rPr lang="ko-KR" altLang="en-US" sz="1400">
                <a:latin typeface="맑은 고딕"/>
              </a:rPr>
              <a:t> </a:t>
            </a:r>
            <a:r>
              <a:rPr lang="en-US" altLang="ko-KR" sz="1400">
                <a:latin typeface="맑은 고딕"/>
              </a:rPr>
              <a:t>:</a:t>
            </a:r>
            <a:r>
              <a:rPr lang="ko-KR" altLang="en-US" sz="1400">
                <a:latin typeface="맑은 고딕"/>
              </a:rPr>
              <a:t> 수치 해석의 안정성과 시간 간격을 결정하는 것이다</a:t>
            </a:r>
            <a:r>
              <a:rPr lang="en-US" altLang="ko-KR" sz="1400">
                <a:latin typeface="맑은 고딕"/>
              </a:rPr>
              <a:t>.</a:t>
            </a:r>
          </a:p>
          <a:p>
            <a:pPr lvl="0">
              <a:defRPr/>
            </a:pPr>
            <a:r>
              <a:rPr lang="en-US" altLang="ko-KR" sz="1400">
                <a:latin typeface="맑은 고딕"/>
              </a:rPr>
              <a:t>CFL_NUMBER = 1000</a:t>
            </a:r>
            <a:r>
              <a:rPr lang="ko-KR" altLang="en-US" sz="1400">
                <a:latin typeface="맑은 고딕"/>
              </a:rPr>
              <a:t> </a:t>
            </a:r>
            <a:endParaRPr lang="en-US" altLang="ko-KR" sz="1400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972798" cy="1143000"/>
          </a:xfrm>
        </p:spPr>
        <p:txBody>
          <a:bodyPr/>
          <a:lstStyle/>
          <a:p>
            <a:pPr lvl="0" algn="l">
              <a:defRPr/>
            </a:pPr>
            <a:r>
              <a:rPr lang="en-US" altLang="ko-KR">
                <a:latin typeface="맑은 고딕"/>
              </a:rPr>
              <a:t>Caradonna_tung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66018"/>
            <a:ext cx="10972798" cy="4525963"/>
          </a:xfrm>
        </p:spPr>
        <p:txBody>
          <a:bodyPr/>
          <a:lstStyle/>
          <a:p>
            <a:pPr lvl="0">
              <a:defRPr/>
            </a:pPr>
            <a:r>
              <a:rPr lang="en-US" altLang="ko-KR" sz="2000"/>
              <a:t>velocity</a:t>
            </a:r>
            <a:endParaRPr lang="ko-KR" altLang="en-US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2812594"/>
            <a:ext cx="4982776" cy="38672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7384" y="1618362"/>
            <a:ext cx="2813973" cy="106250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67384" y="2812595"/>
            <a:ext cx="4483854" cy="3867229"/>
            <a:chOff x="767384" y="2812594"/>
            <a:chExt cx="4483854" cy="386722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7384" y="2812594"/>
              <a:ext cx="4483854" cy="386722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86648" y="4719317"/>
              <a:ext cx="864590" cy="194532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972798" cy="1143000"/>
          </a:xfrm>
        </p:spPr>
        <p:txBody>
          <a:bodyPr/>
          <a:lstStyle/>
          <a:p>
            <a:pPr lvl="0" algn="l">
              <a:defRPr/>
            </a:pPr>
            <a:r>
              <a:rPr lang="en-US" altLang="ko-KR">
                <a:latin typeface="맑은 고딕"/>
              </a:rPr>
              <a:t>Caradonna_tung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66018"/>
            <a:ext cx="10972798" cy="4525963"/>
          </a:xfrm>
        </p:spPr>
        <p:txBody>
          <a:bodyPr/>
          <a:lstStyle/>
          <a:p>
            <a:pPr lvl="0">
              <a:defRPr/>
            </a:pPr>
            <a:r>
              <a:rPr lang="en-US" altLang="ko-KR" sz="2000"/>
              <a:t>velocity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5916" y="3002902"/>
            <a:ext cx="4699774" cy="34766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2790" y="1608727"/>
            <a:ext cx="3219899" cy="122889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02790" y="3002903"/>
            <a:ext cx="5582634" cy="3476636"/>
            <a:chOff x="702790" y="3002903"/>
            <a:chExt cx="5582634" cy="347663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02790" y="3002903"/>
              <a:ext cx="4923991" cy="347663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332007" y="4400660"/>
              <a:ext cx="953417" cy="207887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972798" cy="1143000"/>
          </a:xfrm>
        </p:spPr>
        <p:txBody>
          <a:bodyPr/>
          <a:lstStyle/>
          <a:p>
            <a:pPr lvl="0" algn="l">
              <a:defRPr/>
            </a:pPr>
            <a:r>
              <a:rPr lang="en-US" altLang="ko-KR">
                <a:latin typeface="맑은 고딕"/>
              </a:rPr>
              <a:t>Caradonna_tung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43000"/>
            <a:ext cx="10972798" cy="4525963"/>
          </a:xfrm>
        </p:spPr>
        <p:txBody>
          <a:bodyPr/>
          <a:lstStyle/>
          <a:p>
            <a:pPr lvl="0">
              <a:defRPr/>
            </a:pPr>
            <a:r>
              <a:rPr lang="en-US" altLang="ko-KR" sz="2000">
                <a:latin typeface="맑은 고딕"/>
              </a:rPr>
              <a:t>velocity_condition1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211597" y="3075988"/>
            <a:ext cx="11871666" cy="3178468"/>
            <a:chOff x="211597" y="3075988"/>
            <a:chExt cx="11871666" cy="317846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11597" y="3075990"/>
              <a:ext cx="3208523" cy="317846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48886" y="3075989"/>
              <a:ext cx="3871301" cy="317846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681705" y="3075988"/>
              <a:ext cx="4077297" cy="3178468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1327007" y="4665223"/>
              <a:ext cx="756255" cy="1589233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1597" y="1687631"/>
            <a:ext cx="2884904" cy="105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972798" cy="1143000"/>
          </a:xfrm>
        </p:spPr>
        <p:txBody>
          <a:bodyPr/>
          <a:lstStyle/>
          <a:p>
            <a:pPr lvl="0" algn="l">
              <a:defRPr/>
            </a:pPr>
            <a:r>
              <a:rPr lang="en-US" altLang="ko-KR" b="1">
                <a:latin typeface="맑은 고딕"/>
              </a:rPr>
              <a:t>Plunging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66018"/>
            <a:ext cx="10972798" cy="4525963"/>
          </a:xfrm>
        </p:spPr>
        <p:txBody>
          <a:bodyPr/>
          <a:lstStyle/>
          <a:p>
            <a:pPr lvl="0">
              <a:defRPr/>
            </a:pPr>
            <a:r>
              <a:rPr lang="en-US" altLang="ko-KR" sz="2000">
                <a:latin typeface="맑은 고딕"/>
              </a:rPr>
              <a:t>cfg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3857" y="1965111"/>
            <a:ext cx="4355081" cy="8196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3857" y="3236519"/>
            <a:ext cx="4355081" cy="16331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3857" y="5169399"/>
            <a:ext cx="4355081" cy="8222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47970" y="1734765"/>
            <a:ext cx="4724831" cy="10499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47970" y="3134170"/>
            <a:ext cx="4724831" cy="5896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247970" y="4053097"/>
            <a:ext cx="4724830" cy="9057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247968" y="5280862"/>
            <a:ext cx="4724832" cy="1175592"/>
          </a:xfrm>
          <a:prstGeom prst="rect">
            <a:avLst/>
          </a:prstGeom>
        </p:spPr>
      </p:pic>
      <p:sp>
        <p:nvSpPr>
          <p:cNvPr id="11" name="가로 글상자 10"/>
          <p:cNvSpPr txBox="1"/>
          <p:nvPr/>
        </p:nvSpPr>
        <p:spPr>
          <a:xfrm>
            <a:off x="393857" y="6109173"/>
            <a:ext cx="4355081" cy="36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972798" cy="1143000"/>
          </a:xfrm>
        </p:spPr>
        <p:txBody>
          <a:bodyPr/>
          <a:lstStyle/>
          <a:p>
            <a:pPr lvl="0" algn="l">
              <a:defRPr/>
            </a:pPr>
            <a:r>
              <a:rPr lang="en-US" altLang="ko-KR">
                <a:latin typeface="맑은 고딕"/>
              </a:rPr>
              <a:t>Caradonna_tung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43000"/>
            <a:ext cx="10972798" cy="4525963"/>
          </a:xfrm>
        </p:spPr>
        <p:txBody>
          <a:bodyPr/>
          <a:lstStyle/>
          <a:p>
            <a:pPr lvl="0">
              <a:defRPr/>
            </a:pPr>
            <a:r>
              <a:rPr lang="en-US" altLang="ko-KR" sz="2000">
                <a:latin typeface="맑은 고딕"/>
              </a:rPr>
              <a:t>velocity_condition2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0026" y="1941902"/>
            <a:ext cx="3018457" cy="110972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30026" y="3758321"/>
            <a:ext cx="11599362" cy="2762667"/>
            <a:chOff x="330026" y="3758321"/>
            <a:chExt cx="11599362" cy="276266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30026" y="3758321"/>
              <a:ext cx="3101607" cy="273966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682367" y="3758322"/>
              <a:ext cx="3754361" cy="273966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715887" y="3758323"/>
              <a:ext cx="3649945" cy="273966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181997" y="4816938"/>
              <a:ext cx="747390" cy="1704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972798" cy="1143000"/>
          </a:xfrm>
        </p:spPr>
        <p:txBody>
          <a:bodyPr/>
          <a:lstStyle/>
          <a:p>
            <a:pPr lvl="0" algn="l">
              <a:defRPr/>
            </a:pPr>
            <a:r>
              <a:rPr lang="en-US" altLang="ko-KR">
                <a:latin typeface="맑은 고딕"/>
              </a:rPr>
              <a:t>Caradonna_tung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43000"/>
            <a:ext cx="10972798" cy="4525963"/>
          </a:xfrm>
        </p:spPr>
        <p:txBody>
          <a:bodyPr/>
          <a:lstStyle/>
          <a:p>
            <a:pPr lvl="0">
              <a:defRPr/>
            </a:pPr>
            <a:r>
              <a:rPr lang="en-US" altLang="ko-KR" sz="2000">
                <a:latin typeface="맑은 고딕"/>
              </a:rPr>
              <a:t>velocity_condition3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89091" y="3732988"/>
            <a:ext cx="11725062" cy="2701303"/>
            <a:chOff x="289091" y="3732988"/>
            <a:chExt cx="11725062" cy="270130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89091" y="3732988"/>
              <a:ext cx="3278384" cy="2692041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110763" y="3732988"/>
              <a:ext cx="3359251" cy="269204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900028" y="3732988"/>
              <a:ext cx="3400178" cy="269204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1300206" y="4903633"/>
              <a:ext cx="713946" cy="153065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89091" y="1876340"/>
            <a:ext cx="3238952" cy="1200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972798" cy="1143000"/>
          </a:xfrm>
        </p:spPr>
        <p:txBody>
          <a:bodyPr/>
          <a:lstStyle/>
          <a:p>
            <a:pPr lvl="0" algn="l">
              <a:defRPr/>
            </a:pPr>
            <a:r>
              <a:rPr lang="en-US" altLang="ko-KR">
                <a:latin typeface="맑은 고딕"/>
              </a:rPr>
              <a:t>Caradonna_tung</a:t>
            </a:r>
            <a:endParaRPr lang="ko-KR" altLang="en-US">
              <a:latin typeface="맑은 고딕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66018"/>
            <a:ext cx="10972798" cy="4525963"/>
          </a:xfrm>
        </p:spPr>
        <p:txBody>
          <a:bodyPr/>
          <a:lstStyle/>
          <a:p>
            <a:pPr lvl="0">
              <a:defRPr/>
            </a:pPr>
            <a:r>
              <a:rPr lang="en-US" altLang="ko-KR" sz="2000">
                <a:latin typeface="맑은 고딕"/>
              </a:rPr>
              <a:t>velocity_</a:t>
            </a:r>
            <a:r>
              <a:rPr lang="ko-KR" altLang="en-US" sz="2000">
                <a:latin typeface="맑은 고딕"/>
              </a:rPr>
              <a:t>비교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49208" y="1678888"/>
            <a:ext cx="3532319" cy="4140530"/>
            <a:chOff x="249208" y="1678888"/>
            <a:chExt cx="3532319" cy="414053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49208" y="2767905"/>
              <a:ext cx="3532319" cy="305151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39518" y="1678888"/>
              <a:ext cx="2346381" cy="875515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3928204" y="1678888"/>
            <a:ext cx="3799368" cy="4140529"/>
            <a:chOff x="3928204" y="1678888"/>
            <a:chExt cx="3799368" cy="414052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928204" y="2767905"/>
              <a:ext cx="3799368" cy="305151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647693" y="1678888"/>
              <a:ext cx="2360389" cy="875515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8011796" y="1678888"/>
            <a:ext cx="3667640" cy="4140529"/>
            <a:chOff x="8011796" y="1678888"/>
            <a:chExt cx="3667640" cy="414052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011796" y="2723185"/>
              <a:ext cx="3667640" cy="309623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665422" y="1678888"/>
              <a:ext cx="2360389" cy="893120"/>
            </a:xfrm>
            <a:prstGeom prst="rect">
              <a:avLst/>
            </a:prstGeom>
          </p:spPr>
        </p:pic>
      </p:grpSp>
      <p:sp>
        <p:nvSpPr>
          <p:cNvPr id="20" name="가로 글상자 19"/>
          <p:cNvSpPr txBox="1"/>
          <p:nvPr/>
        </p:nvSpPr>
        <p:spPr>
          <a:xfrm>
            <a:off x="350600" y="6078774"/>
            <a:ext cx="11328836" cy="29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맑은 고딕"/>
              </a:rPr>
              <a:t>Range와 Number of Samples의 조건을 변경하여 시뮬레이션을 수행하였으나, 결과에는 유의미한 변화가 나타나지 않았다.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972798" cy="1143000"/>
          </a:xfrm>
        </p:spPr>
        <p:txBody>
          <a:bodyPr/>
          <a:lstStyle/>
          <a:p>
            <a:pPr lvl="0" algn="l">
              <a:defRPr/>
            </a:pPr>
            <a:r>
              <a:rPr lang="en-US" altLang="ko-KR">
                <a:latin typeface="맑은 고딕"/>
              </a:rPr>
              <a:t>Caradonna_tung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66018"/>
            <a:ext cx="10972798" cy="4525963"/>
          </a:xfrm>
        </p:spPr>
        <p:txBody>
          <a:bodyPr/>
          <a:lstStyle/>
          <a:p>
            <a:pPr lvl="0">
              <a:defRPr/>
            </a:pPr>
            <a:r>
              <a:rPr lang="en-US" altLang="ko-KR" sz="2000"/>
              <a:t>VortexCores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096000" y="1982773"/>
            <a:ext cx="4769986" cy="4017212"/>
            <a:chOff x="6096000" y="1982773"/>
            <a:chExt cx="4769986" cy="401721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096000" y="1982773"/>
              <a:ext cx="4769986" cy="401721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121761" y="4343484"/>
              <a:ext cx="744225" cy="165650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798934" y="1982773"/>
            <a:ext cx="4360237" cy="4017212"/>
            <a:chOff x="798934" y="1982773"/>
            <a:chExt cx="4360237" cy="401721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98934" y="1982773"/>
              <a:ext cx="4360236" cy="401721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378967" y="4263401"/>
              <a:ext cx="780204" cy="173658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972798" cy="1143000"/>
          </a:xfrm>
        </p:spPr>
        <p:txBody>
          <a:bodyPr/>
          <a:lstStyle/>
          <a:p>
            <a:pPr lvl="0" algn="l">
              <a:defRPr/>
            </a:pPr>
            <a:r>
              <a:rPr lang="en-US" altLang="ko-KR" b="1">
                <a:latin typeface="맑은 고딕"/>
              </a:rPr>
              <a:t>Plunging</a:t>
            </a:r>
            <a:endParaRPr lang="ko-KR" altLang="en-US">
              <a:latin typeface="맑은 고딕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66018"/>
            <a:ext cx="10972798" cy="4525963"/>
          </a:xfrm>
        </p:spPr>
        <p:txBody>
          <a:bodyPr/>
          <a:lstStyle/>
          <a:p>
            <a:pPr lvl="0">
              <a:defRPr/>
            </a:pPr>
            <a:r>
              <a:rPr lang="en-US" altLang="ko-KR" sz="2000">
                <a:latin typeface="맑은 고딕"/>
              </a:rPr>
              <a:t>Mesh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94993" y="1166018"/>
            <a:ext cx="7602011" cy="5268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972798" cy="1143000"/>
          </a:xfrm>
        </p:spPr>
        <p:txBody>
          <a:bodyPr/>
          <a:lstStyle/>
          <a:p>
            <a:pPr lvl="0" algn="l">
              <a:defRPr/>
            </a:pPr>
            <a:r>
              <a:rPr lang="en-US" altLang="ko-KR" b="1">
                <a:latin typeface="맑은 고딕"/>
              </a:rPr>
              <a:t>Plunging</a:t>
            </a:r>
            <a:endParaRPr lang="ko-KR" altLang="en-US">
              <a:latin typeface="맑은 고딕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66018"/>
            <a:ext cx="10972798" cy="4525963"/>
          </a:xfrm>
        </p:spPr>
        <p:txBody>
          <a:bodyPr/>
          <a:lstStyle/>
          <a:p>
            <a:pPr lvl="0">
              <a:defRPr/>
            </a:pPr>
            <a:r>
              <a:rPr lang="en-US" altLang="ko-KR" sz="2000">
                <a:latin typeface="맑은 고딕"/>
              </a:rPr>
              <a:t>pressure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476222" y="2521725"/>
            <a:ext cx="5157219" cy="3549567"/>
            <a:chOff x="476224" y="2142414"/>
            <a:chExt cx="5157219" cy="354956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6224" y="2142414"/>
              <a:ext cx="5157218" cy="354956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896792" y="4062068"/>
              <a:ext cx="736651" cy="1629913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6488911" y="2521725"/>
            <a:ext cx="4758201" cy="3549566"/>
            <a:chOff x="6752369" y="2142414"/>
            <a:chExt cx="4758201" cy="354956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752369" y="2142414"/>
              <a:ext cx="4758200" cy="354956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765559" y="4099591"/>
              <a:ext cx="745010" cy="15923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972798" cy="1143000"/>
          </a:xfrm>
        </p:spPr>
        <p:txBody>
          <a:bodyPr/>
          <a:lstStyle/>
          <a:p>
            <a:pPr lvl="0" algn="l">
              <a:defRPr/>
            </a:pPr>
            <a:r>
              <a:rPr lang="en-US" altLang="ko-KR" b="1">
                <a:latin typeface="맑은 고딕"/>
              </a:rPr>
              <a:t>Plunging</a:t>
            </a:r>
            <a:endParaRPr lang="ko-KR" altLang="en-US">
              <a:latin typeface="맑은 고딕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66018"/>
            <a:ext cx="10972798" cy="4525963"/>
          </a:xfrm>
        </p:spPr>
        <p:txBody>
          <a:bodyPr/>
          <a:lstStyle/>
          <a:p>
            <a:pPr lvl="0" algn="l">
              <a:defRPr/>
            </a:pPr>
            <a:r>
              <a:rPr lang="en-US" altLang="ko-KR" sz="2100" b="1">
                <a:latin typeface="맑은 고딕"/>
              </a:rPr>
              <a:t>Plunging_video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99600" y="1725116"/>
            <a:ext cx="4492400" cy="4140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200" lvl="0" indent="-214200">
              <a:buFont typeface="Arial"/>
              <a:buChar char="•"/>
              <a:defRPr/>
            </a:pPr>
            <a:r>
              <a:rPr lang="en-US" altLang="ko-KR" sz="1400">
                <a:latin typeface="맑은 고딕"/>
              </a:rPr>
              <a:t>플런징(Plunging)은 날개 전체가 흐름 속에서 수직 방향으로 왕복 운동하는 동작이다.</a:t>
            </a:r>
          </a:p>
          <a:p>
            <a:pPr marL="214200" lvl="0" indent="-214200">
              <a:buFont typeface="Arial"/>
              <a:buChar char="•"/>
              <a:defRPr/>
            </a:pPr>
            <a:r>
              <a:rPr lang="en-US" altLang="ko-KR" sz="1400">
                <a:latin typeface="맑은 고딕"/>
              </a:rPr>
              <a:t>이 과정에서 앞전(Leading edge)에 강한 와류(Leading-edge vortex, LEV)가 형성되며, 순간적으로 큰 저압이 만들어지는 것을 확인할 수 있다.</a:t>
            </a:r>
          </a:p>
          <a:p>
            <a:pPr marL="214200" lvl="0" indent="-214200">
              <a:buFont typeface="Arial"/>
              <a:buChar char="•"/>
              <a:defRPr/>
            </a:pPr>
            <a:r>
              <a:rPr lang="en-US" altLang="ko-KR" sz="1400">
                <a:latin typeface="맑은 고딕"/>
              </a:rPr>
              <a:t>날개가 위로 상승할 때, 윗면에 높은 고압이 발생하여 양력이 아래 방향(음의 양력)으로 작용하지만, 이는 플런징 주기 중 상승 구간에서만 나타나는 일시적 현상이다.</a:t>
            </a:r>
          </a:p>
          <a:p>
            <a:pPr marL="214200" lvl="0" indent="-214200">
              <a:buFont typeface="Arial"/>
              <a:buChar char="•"/>
              <a:defRPr/>
            </a:pPr>
            <a:r>
              <a:rPr lang="en-US" altLang="ko-KR" sz="1400">
                <a:latin typeface="맑은 고딕"/>
              </a:rPr>
              <a:t>반대로 날개가 아래로 하강할 때 는 아랫면에 높은 고압이 형성되어 양력이 위 방향(양의 양력) 으로 작용한다.</a:t>
            </a:r>
          </a:p>
          <a:p>
            <a:pPr marL="214200" lvl="0" indent="-214200">
              <a:buFont typeface="Arial"/>
              <a:buChar char="•"/>
              <a:defRPr/>
            </a:pPr>
            <a:r>
              <a:rPr lang="en-US" altLang="ko-KR" sz="1400">
                <a:latin typeface="맑은 고딕"/>
              </a:rPr>
              <a:t>또한 날개가 위아래로 반복해서 움직일 때, 생성된 소용돌이(와류) 가 뒤쪽으로 방출되면 그 반작용으로 앞쪽 방향의 힘, 즉 추력(Thrust) 이 발생한다.</a:t>
            </a:r>
          </a:p>
          <a:p>
            <a:pPr marL="214200" lvl="0" indent="-214200">
              <a:buFont typeface="Arial"/>
              <a:buChar char="•"/>
              <a:defRPr/>
            </a:pPr>
            <a:r>
              <a:rPr lang="en-US" altLang="ko-KR" sz="1400">
                <a:latin typeface="맑은 고딕"/>
              </a:rPr>
              <a:t>결과적으로 플런징 운동에서는 상승 시 음의 양력, 하강 시 양의 양력이 번갈아 나타나며, 한 주기 전체로 보면 평균적으로 양력과 추력 모두가 발생하는 운동이다.</a:t>
            </a:r>
          </a:p>
        </p:txBody>
      </p:sp>
      <p:pic>
        <p:nvPicPr>
          <p:cNvPr id="6" name="plunging">
            <a:hlinkClick r:id="" action="ppaction://media"/>
            <a:extLst>
              <a:ext uri="{FF2B5EF4-FFF2-40B4-BE49-F238E27FC236}">
                <a16:creationId xmlns:a16="http://schemas.microsoft.com/office/drawing/2014/main" id="{D38C7BCA-F5F0-FCCB-2AA8-79B68A65DD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543" y="1819709"/>
            <a:ext cx="7500057" cy="3740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972798" cy="1143000"/>
          </a:xfrm>
        </p:spPr>
        <p:txBody>
          <a:bodyPr/>
          <a:lstStyle/>
          <a:p>
            <a:pPr lvl="0" algn="l">
              <a:defRPr/>
            </a:pPr>
            <a:r>
              <a:rPr lang="en-US" altLang="ko-KR" b="1">
                <a:latin typeface="맑은 고딕"/>
              </a:rPr>
              <a:t>Plunging+Wake</a:t>
            </a:r>
            <a:endParaRPr lang="ko-KR" altLang="en-US">
              <a:latin typeface="맑은 고딕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66018"/>
            <a:ext cx="10972798" cy="45259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000">
                <a:latin typeface="맑은 고딕"/>
              </a:rPr>
              <a:t>cfg</a:t>
            </a:r>
            <a:endParaRPr lang="ko-KR" altLang="en-US" sz="2000">
              <a:latin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7555" y="1753105"/>
            <a:ext cx="1943371" cy="12627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7555" y="3287255"/>
            <a:ext cx="1711975" cy="11245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7555" y="4664608"/>
            <a:ext cx="2253313" cy="10273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67215" y="2384496"/>
            <a:ext cx="2845554" cy="24187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08431" y="2015506"/>
            <a:ext cx="2429214" cy="16956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808431" y="4664608"/>
            <a:ext cx="2067213" cy="1114580"/>
          </a:xfrm>
          <a:prstGeom prst="rect">
            <a:avLst/>
          </a:prstGeom>
        </p:spPr>
      </p:pic>
      <p:sp>
        <p:nvSpPr>
          <p:cNvPr id="11" name="가로 글상자 10"/>
          <p:cNvSpPr txBox="1"/>
          <p:nvPr/>
        </p:nvSpPr>
        <p:spPr>
          <a:xfrm>
            <a:off x="3767215" y="4913482"/>
            <a:ext cx="2845554" cy="136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맑은 고딕"/>
              </a:rPr>
              <a:t>※</a:t>
            </a:r>
            <a:r>
              <a:rPr lang="en-US" altLang="ko-KR" sz="1400">
                <a:latin typeface="맑은 고딕"/>
              </a:rPr>
              <a:t>Plunging</a:t>
            </a:r>
            <a:r>
              <a:rPr lang="ko-KR" altLang="en-US" sz="1400">
                <a:latin typeface="맑은 고딕"/>
              </a:rPr>
              <a:t>의 핵심</a:t>
            </a:r>
            <a:endParaRPr lang="en-US" altLang="ko-KR" sz="1400">
              <a:latin typeface="맑은 고딕"/>
            </a:endParaRPr>
          </a:p>
          <a:p>
            <a:pPr marL="199920" lvl="0" indent="-199920">
              <a:buFont typeface="Arial"/>
              <a:buChar char="•"/>
              <a:defRPr/>
            </a:pPr>
            <a:r>
              <a:rPr lang="en-US" altLang="ko-KR" sz="1400">
                <a:latin typeface="맑은 고딕"/>
              </a:rPr>
              <a:t>PLUNGING_OMEGA,</a:t>
            </a:r>
          </a:p>
          <a:p>
            <a:pPr marL="199920" lvl="0" indent="-199920">
              <a:buFont typeface="Arial"/>
              <a:buChar char="•"/>
              <a:defRPr/>
            </a:pPr>
            <a:r>
              <a:rPr lang="en-US" altLang="ko-KR" sz="1400">
                <a:latin typeface="맑은 고딕"/>
              </a:rPr>
              <a:t>PLUNGING_AMPL</a:t>
            </a:r>
          </a:p>
          <a:p>
            <a:pPr marL="0" lvl="0" indent="0">
              <a:buFont typeface="Arial"/>
              <a:buNone/>
              <a:defRPr/>
            </a:pPr>
            <a:r>
              <a:rPr lang="en-US" altLang="ko-KR" sz="1400">
                <a:latin typeface="맑은 고딕"/>
              </a:rPr>
              <a:t>  Wake</a:t>
            </a:r>
            <a:r>
              <a:rPr lang="ko-KR" altLang="en-US" sz="1400">
                <a:latin typeface="맑은 고딕"/>
              </a:rPr>
              <a:t>의 핵심</a:t>
            </a:r>
          </a:p>
          <a:p>
            <a:pPr marL="199920" lvl="0" indent="-199920">
              <a:buFont typeface="Arial"/>
              <a:buChar char="•"/>
              <a:defRPr/>
            </a:pPr>
            <a:r>
              <a:rPr lang="en-US" altLang="ko-KR" sz="1400">
                <a:latin typeface="맑은 고딕"/>
              </a:rPr>
              <a:t>PITCHING_AMPL,</a:t>
            </a:r>
          </a:p>
          <a:p>
            <a:pPr marL="199920" lvl="0" indent="-199920">
              <a:buFont typeface="Arial"/>
              <a:buChar char="•"/>
              <a:defRPr/>
            </a:pPr>
            <a:r>
              <a:rPr lang="en-US" altLang="ko-KR" sz="1400">
                <a:latin typeface="맑은 고딕"/>
              </a:rPr>
              <a:t>PITCHING_OMEGA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972798" cy="1143000"/>
          </a:xfrm>
        </p:spPr>
        <p:txBody>
          <a:bodyPr/>
          <a:lstStyle/>
          <a:p>
            <a:pPr lvl="0" algn="l">
              <a:defRPr/>
            </a:pPr>
            <a:r>
              <a:rPr lang="en-US" altLang="ko-KR" b="1">
                <a:latin typeface="맑은 고딕"/>
              </a:rPr>
              <a:t>Plunging+Wake</a:t>
            </a:r>
            <a:endParaRPr lang="ko-KR" altLang="en-US">
              <a:latin typeface="맑은 고딕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66018"/>
            <a:ext cx="10972798" cy="4525963"/>
          </a:xfrm>
        </p:spPr>
        <p:txBody>
          <a:bodyPr/>
          <a:lstStyle/>
          <a:p>
            <a:pPr lvl="0" algn="l">
              <a:defRPr/>
            </a:pPr>
            <a:r>
              <a:rPr lang="en-US" altLang="ko-KR" sz="2000">
                <a:latin typeface="맑은 고딕"/>
              </a:rPr>
              <a:t>plunging</a:t>
            </a:r>
            <a:r>
              <a:rPr lang="ko-KR" altLang="en-US" sz="2000">
                <a:latin typeface="맑은 고딕"/>
              </a:rPr>
              <a:t>에 </a:t>
            </a:r>
            <a:r>
              <a:rPr lang="en-US" altLang="ko-KR" sz="2000">
                <a:latin typeface="맑은 고딕"/>
              </a:rPr>
              <a:t>wake </a:t>
            </a:r>
            <a:r>
              <a:rPr lang="ko-KR" altLang="en-US" sz="2000">
                <a:latin typeface="맑은 고딕"/>
              </a:rPr>
              <a:t>추가하는 방법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3238" y="1960127"/>
            <a:ext cx="2438740" cy="1703531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3177702" y="2553074"/>
            <a:ext cx="5836597" cy="517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920" lvl="0" indent="-199920">
              <a:buFont typeface="Arial"/>
              <a:buChar char="•"/>
              <a:defRPr/>
            </a:pPr>
            <a:r>
              <a:rPr lang="en-US" altLang="ko-KR" sz="1400">
                <a:latin typeface="맑은 고딕"/>
              </a:rPr>
              <a:t>plunging</a:t>
            </a:r>
            <a:r>
              <a:rPr lang="ko-KR" altLang="en-US" sz="1400">
                <a:latin typeface="맑은 고딕"/>
              </a:rPr>
              <a:t>에 </a:t>
            </a:r>
            <a:r>
              <a:rPr lang="en-US" altLang="ko-KR" sz="1400">
                <a:latin typeface="맑은 고딕"/>
              </a:rPr>
              <a:t>PLUNGING_OMEGA</a:t>
            </a:r>
            <a:r>
              <a:rPr lang="ko-KR" altLang="en-US" sz="1400">
                <a:latin typeface="맑은 고딕"/>
              </a:rPr>
              <a:t>와 </a:t>
            </a:r>
            <a:r>
              <a:rPr lang="en-US" altLang="ko-KR" sz="1400">
                <a:latin typeface="맑은 고딕"/>
              </a:rPr>
              <a:t>PLUNGING_AMPL</a:t>
            </a:r>
            <a:r>
              <a:rPr lang="ko-KR" altLang="en-US" sz="1400">
                <a:latin typeface="맑은 고딕"/>
              </a:rPr>
              <a:t>을 추가해준다</a:t>
            </a:r>
            <a:r>
              <a:rPr lang="en-US" altLang="ko-KR" sz="1400">
                <a:latin typeface="맑은 고딕"/>
              </a:rPr>
              <a:t>.</a:t>
            </a:r>
          </a:p>
          <a:p>
            <a:pPr marL="199920" lvl="0" indent="-199920" algn="l">
              <a:buFont typeface="Arial"/>
              <a:buChar char="•"/>
              <a:defRPr/>
            </a:pPr>
            <a:r>
              <a:rPr lang="ko-KR" altLang="en-US" sz="1400">
                <a:latin typeface="맑은 고딕"/>
              </a:rPr>
              <a:t>이것이 </a:t>
            </a:r>
            <a:r>
              <a:rPr lang="en-US" altLang="ko-KR" sz="1400">
                <a:latin typeface="맑은 고딕"/>
              </a:rPr>
              <a:t>plunging</a:t>
            </a:r>
            <a:r>
              <a:rPr lang="ko-KR" altLang="en-US" sz="1400">
                <a:latin typeface="맑은 고딕"/>
              </a:rPr>
              <a:t>에 </a:t>
            </a:r>
            <a:r>
              <a:rPr lang="en-US" altLang="ko-KR" sz="1400">
                <a:latin typeface="맑은 고딕"/>
              </a:rPr>
              <a:t>wake </a:t>
            </a:r>
            <a:r>
              <a:rPr lang="ko-KR" altLang="en-US" sz="1400">
                <a:latin typeface="맑은 고딕"/>
              </a:rPr>
              <a:t>추가하는 방법이다</a:t>
            </a:r>
            <a:r>
              <a:rPr lang="en-US" altLang="ko-KR" sz="1400">
                <a:latin typeface="맑은 고딕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3238" y="4330683"/>
            <a:ext cx="2438740" cy="1695686"/>
          </a:xfrm>
          <a:prstGeom prst="rect">
            <a:avLst/>
          </a:prstGeom>
        </p:spPr>
      </p:pic>
      <p:sp>
        <p:nvSpPr>
          <p:cNvPr id="7" name="가로 글상자 6"/>
          <p:cNvSpPr txBox="1"/>
          <p:nvPr/>
        </p:nvSpPr>
        <p:spPr>
          <a:xfrm>
            <a:off x="3177700" y="5032246"/>
            <a:ext cx="6211518" cy="518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맑은 고딕"/>
              </a:rPr>
              <a:t> ※여기에서 </a:t>
            </a:r>
            <a:r>
              <a:rPr lang="en-US" altLang="ko-KR" sz="1400">
                <a:latin typeface="맑은 고딕"/>
              </a:rPr>
              <a:t>CFL_NUMBER</a:t>
            </a:r>
            <a:r>
              <a:rPr lang="ko-KR" altLang="en-US" sz="1400">
                <a:latin typeface="맑은 고딕"/>
              </a:rPr>
              <a:t>를 </a:t>
            </a:r>
            <a:r>
              <a:rPr lang="en-US" altLang="ko-KR" sz="1400">
                <a:latin typeface="맑은 고딕"/>
              </a:rPr>
              <a:t>1.0</a:t>
            </a:r>
            <a:r>
              <a:rPr lang="ko-KR" altLang="en-US" sz="1400">
                <a:latin typeface="맑은 고딕"/>
              </a:rPr>
              <a:t>으로 바꾸지 않을 경우 발산하여 수렴하지 못 한다</a:t>
            </a:r>
            <a:r>
              <a:rPr lang="en-US" altLang="ko-KR" sz="1400">
                <a:latin typeface="맑은 고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972798" cy="1143000"/>
          </a:xfrm>
        </p:spPr>
        <p:txBody>
          <a:bodyPr/>
          <a:lstStyle/>
          <a:p>
            <a:pPr lvl="0" algn="l">
              <a:defRPr/>
            </a:pPr>
            <a:r>
              <a:rPr lang="en-US" altLang="ko-KR" b="1">
                <a:latin typeface="맑은 고딕"/>
              </a:rPr>
              <a:t>Plunging+Wake</a:t>
            </a:r>
            <a:endParaRPr lang="ko-KR" altLang="en-US">
              <a:latin typeface="맑은 고딕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66018"/>
            <a:ext cx="10972798" cy="4525963"/>
          </a:xfrm>
        </p:spPr>
        <p:txBody>
          <a:bodyPr/>
          <a:lstStyle/>
          <a:p>
            <a:pPr lvl="0">
              <a:defRPr/>
            </a:pPr>
            <a:r>
              <a:rPr lang="en-US" altLang="ko-KR" sz="2000">
                <a:latin typeface="맑은 고딕"/>
              </a:rPr>
              <a:t>Mesh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22682" y="1307481"/>
            <a:ext cx="6546635" cy="5023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972798" cy="1143000"/>
          </a:xfrm>
        </p:spPr>
        <p:txBody>
          <a:bodyPr/>
          <a:lstStyle/>
          <a:p>
            <a:pPr lvl="0" algn="l">
              <a:defRPr/>
            </a:pPr>
            <a:r>
              <a:rPr lang="en-US" altLang="ko-KR" b="1">
                <a:latin typeface="맑은 고딕"/>
              </a:rPr>
              <a:t>Plunging+Wake</a:t>
            </a:r>
            <a:endParaRPr lang="ko-KR" altLang="en-US">
              <a:latin typeface="맑은 고딕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66018"/>
            <a:ext cx="10972798" cy="4525963"/>
          </a:xfrm>
        </p:spPr>
        <p:txBody>
          <a:bodyPr/>
          <a:lstStyle/>
          <a:p>
            <a:pPr lvl="0">
              <a:defRPr/>
            </a:pPr>
            <a:r>
              <a:rPr lang="en-US" altLang="ko-KR" sz="2000">
                <a:latin typeface="맑은 고딕"/>
              </a:rPr>
              <a:t>Pressure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46562" y="3211268"/>
            <a:ext cx="2587948" cy="2480713"/>
            <a:chOff x="488424" y="2988356"/>
            <a:chExt cx="2962868" cy="270363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r="24710"/>
            <a:stretch>
              <a:fillRect/>
            </a:stretch>
          </p:blipFill>
          <p:spPr>
            <a:xfrm>
              <a:off x="488424" y="2988356"/>
              <a:ext cx="2962868" cy="2703638"/>
            </a:xfrm>
            <a:custGeom>
              <a:avLst/>
              <a:gdLst>
                <a:gd name="connsiteX0" fmla="*/ 0 w 2962869"/>
                <a:gd name="connsiteY0" fmla="*/ 16 h 2703639"/>
                <a:gd name="connsiteX1" fmla="*/ 2962867 w 2962869"/>
                <a:gd name="connsiteY1" fmla="*/ 9992 h 2703639"/>
                <a:gd name="connsiteX2" fmla="*/ 2962868 w 2962869"/>
                <a:gd name="connsiteY2" fmla="*/ 2695231 h 2703639"/>
                <a:gd name="connsiteX3" fmla="*/ 0 w 2962869"/>
                <a:gd name="connsiteY3" fmla="*/ 2703625 h 2703639"/>
                <a:gd name="connsiteX4" fmla="*/ 0 w 2962869"/>
                <a:gd name="connsiteY4" fmla="*/ 16 h 2703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2869" h="2703639">
                  <a:moveTo>
                    <a:pt x="0" y="16"/>
                  </a:moveTo>
                  <a:lnTo>
                    <a:pt x="2962867" y="9992"/>
                  </a:lnTo>
                  <a:lnTo>
                    <a:pt x="2962868" y="2695231"/>
                  </a:lnTo>
                  <a:lnTo>
                    <a:pt x="0" y="2703625"/>
                  </a:lnTo>
                  <a:lnTo>
                    <a:pt x="0" y="16"/>
                  </a:lnTo>
                  <a:close/>
                </a:path>
              </a:pathLst>
            </a:cu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804569" y="4299811"/>
              <a:ext cx="646723" cy="1392183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3315617" y="3175929"/>
            <a:ext cx="2500605" cy="2516051"/>
            <a:chOff x="3785752" y="2242623"/>
            <a:chExt cx="3080489" cy="270363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785752" y="2242623"/>
              <a:ext cx="3068250" cy="270363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91178" y="3428475"/>
              <a:ext cx="675062" cy="1468647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6041353" y="3211268"/>
            <a:ext cx="2712247" cy="2480714"/>
            <a:chOff x="6041353" y="3211268"/>
            <a:chExt cx="2712247" cy="248071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041353" y="3211268"/>
              <a:ext cx="2712247" cy="248071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134388" y="4324953"/>
              <a:ext cx="619211" cy="1367028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9022658" y="3175929"/>
            <a:ext cx="3113415" cy="2480712"/>
            <a:chOff x="9022658" y="3175929"/>
            <a:chExt cx="3113415" cy="248071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022658" y="3175929"/>
              <a:ext cx="2786219" cy="2480712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481681" y="4185568"/>
              <a:ext cx="654392" cy="1471073"/>
            </a:xfrm>
            <a:prstGeom prst="rect">
              <a:avLst/>
            </a:prstGeom>
          </p:spPr>
        </p:pic>
      </p:grpSp>
      <p:sp>
        <p:nvSpPr>
          <p:cNvPr id="25" name="가로 글상자 24"/>
          <p:cNvSpPr txBox="1"/>
          <p:nvPr/>
        </p:nvSpPr>
        <p:spPr>
          <a:xfrm>
            <a:off x="346561" y="2817308"/>
            <a:ext cx="2587949" cy="362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</a:rPr>
              <a:t>down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3315617" y="2817308"/>
            <a:ext cx="2500606" cy="362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</a:rPr>
              <a:t>up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6096000" y="2811299"/>
            <a:ext cx="2657600" cy="358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</a:rPr>
              <a:t>down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9022658" y="2817308"/>
            <a:ext cx="2757943" cy="362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</a:rPr>
              <a:t>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457</ep:Words>
  <ep:PresentationFormat>와이드스크린</ep:PresentationFormat>
  <ep:Paragraphs>99</ep:Paragraphs>
  <ep:Slides>23</ep:Slides>
  <ep:Notes>0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한컴오피스</vt:lpstr>
      <vt:lpstr>전산유체해석실습 과제 (9차)</vt:lpstr>
      <vt:lpstr>Plunging</vt:lpstr>
      <vt:lpstr>Plunging</vt:lpstr>
      <vt:lpstr>Plunging</vt:lpstr>
      <vt:lpstr>Plunging</vt:lpstr>
      <vt:lpstr>Plunging+Wake</vt:lpstr>
      <vt:lpstr>Plunging+Wake</vt:lpstr>
      <vt:lpstr>Plunging+Wake</vt:lpstr>
      <vt:lpstr>Plunging+Wake</vt:lpstr>
      <vt:lpstr>Plunging+Wake</vt:lpstr>
      <vt:lpstr>Plunging+Wake</vt:lpstr>
      <vt:lpstr>Plunging+Wake</vt:lpstr>
      <vt:lpstr>Plunging+Wake</vt:lpstr>
      <vt:lpstr>Plunging+Wake</vt:lpstr>
      <vt:lpstr>Caradonna_tung</vt:lpstr>
      <vt:lpstr>Caradonna_tung</vt:lpstr>
      <vt:lpstr>Caradonna_tung</vt:lpstr>
      <vt:lpstr>Caradonna_tung</vt:lpstr>
      <vt:lpstr>Caradonna_tung</vt:lpstr>
      <vt:lpstr>Caradonna_tung</vt:lpstr>
      <vt:lpstr>Caradonna_tung</vt:lpstr>
      <vt:lpstr>Caradonna_tung</vt:lpstr>
      <vt:lpstr>Caradonna_tung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2025-11-06T21:29:37.000</dcterms:created>
  <dc:creator>USER</dc:creator>
  <cp:lastModifiedBy>USER</cp:lastModifiedBy>
  <dcterms:modified xsi:type="dcterms:W3CDTF">2025-11-11T09:21:45.772</dcterms:modified>
  <cp:revision>95</cp:revision>
  <dc:title>ㅁㄴㅇ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